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99" r:id="rId3"/>
    <p:sldId id="374" r:id="rId4"/>
    <p:sldId id="375" r:id="rId5"/>
    <p:sldId id="331" r:id="rId6"/>
    <p:sldId id="337" r:id="rId7"/>
    <p:sldId id="373" r:id="rId8"/>
    <p:sldId id="333" r:id="rId9"/>
    <p:sldId id="367" r:id="rId10"/>
    <p:sldId id="336" r:id="rId11"/>
    <p:sldId id="338" r:id="rId12"/>
    <p:sldId id="339" r:id="rId13"/>
    <p:sldId id="340" r:id="rId14"/>
    <p:sldId id="343" r:id="rId15"/>
    <p:sldId id="342" r:id="rId16"/>
    <p:sldId id="344" r:id="rId17"/>
    <p:sldId id="366" r:id="rId18"/>
    <p:sldId id="351" r:id="rId19"/>
    <p:sldId id="346" r:id="rId20"/>
    <p:sldId id="347" r:id="rId21"/>
    <p:sldId id="359" r:id="rId22"/>
    <p:sldId id="335" r:id="rId23"/>
    <p:sldId id="356" r:id="rId24"/>
    <p:sldId id="357" r:id="rId25"/>
    <p:sldId id="348" r:id="rId26"/>
    <p:sldId id="364" r:id="rId27"/>
    <p:sldId id="368" r:id="rId28"/>
    <p:sldId id="369" r:id="rId29"/>
    <p:sldId id="370" r:id="rId30"/>
    <p:sldId id="371" r:id="rId31"/>
    <p:sldId id="350" r:id="rId32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Salemann" initials="JS" lastIdx="4" clrIdx="0">
    <p:extLst>
      <p:ext uri="{19B8F6BF-5375-455C-9EA6-DF929625EA0E}">
        <p15:presenceInfo xmlns:p15="http://schemas.microsoft.com/office/powerpoint/2012/main" userId="Jennifer Sale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FFCC00"/>
    <a:srgbClr val="7B3294"/>
    <a:srgbClr val="3763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86375" autoAdjust="0"/>
  </p:normalViewPr>
  <p:slideViewPr>
    <p:cSldViewPr snapToGrid="0">
      <p:cViewPr varScale="1">
        <p:scale>
          <a:sx n="91" d="100"/>
          <a:sy n="91" d="100"/>
        </p:scale>
        <p:origin x="648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Barriers Only (441)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CC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A829-4192-8052-C1FB65C96F8A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829-4192-8052-C1FB65C96F8A}"/>
              </c:ext>
            </c:extLst>
          </c:dPt>
          <c:dPt>
            <c:idx val="2"/>
            <c:bubble3D val="0"/>
            <c:spPr>
              <a:solidFill>
                <a:srgbClr val="7030A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A829-4192-8052-C1FB65C96F8A}"/>
              </c:ext>
            </c:extLst>
          </c:dPt>
          <c:dPt>
            <c:idx val="3"/>
            <c:bubble3D val="0"/>
            <c:spPr>
              <a:solidFill>
                <a:srgbClr val="CC66FF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829-4192-8052-C1FB65C96F8A}"/>
              </c:ext>
            </c:extLst>
          </c:dPt>
          <c:dPt>
            <c:idx val="4"/>
            <c:bubble3D val="0"/>
            <c:spPr>
              <a:solidFill>
                <a:schemeClr val="accent6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A829-4192-8052-C1FB65C96F8A}"/>
              </c:ext>
            </c:extLst>
          </c:dPt>
          <c:dLbls>
            <c:dLbl>
              <c:idx val="0"/>
              <c:layout>
                <c:manualLayout>
                  <c:x val="4.2111837063063859E-2"/>
                  <c:y val="-7.161918434287241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FA6CF62-D724-483B-ADCC-C8219897F8C4}" type="CATEGORYNAME">
                      <a:rPr lang="en-US" smtClean="0"/>
                      <a:pPr>
                        <a:defRPr sz="20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/>
                      <a:t> </a:t>
                    </a:r>
                    <a:fld id="{6DD49421-B8AF-4E93-8A7E-FBDC113D1FD1}" type="PERCENTAGE">
                      <a:rPr lang="en-US" baseline="0" smtClean="0"/>
                      <a:pPr>
                        <a:defRPr sz="200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54135589811413"/>
                      <c:h val="6.705252206780938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829-4192-8052-C1FB65C96F8A}"/>
                </c:ext>
              </c:extLst>
            </c:dLbl>
            <c:dLbl>
              <c:idx val="1"/>
              <c:layout>
                <c:manualLayout>
                  <c:x val="6.0132011491150321E-3"/>
                  <c:y val="3.314600871354779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FDC5D56-1C44-4839-8A70-78FA916129A1}" type="CATEGORYNAME">
                      <a:rPr lang="en-US" sz="2000" baseline="0" smtClean="0"/>
                      <a:pPr>
                        <a:defRPr sz="20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sz="2000" baseline="0" dirty="0"/>
                      <a:t> </a:t>
                    </a:r>
                    <a:fld id="{1EF5B30D-4B76-40BD-A37D-2198C9A6F751}" type="PERCENTAGE">
                      <a:rPr lang="en-US" sz="2000" baseline="0" smtClean="0"/>
                      <a:pPr>
                        <a:defRPr sz="200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sz="20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148013592991341"/>
                      <c:h val="6.572268384540948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829-4192-8052-C1FB65C96F8A}"/>
                </c:ext>
              </c:extLst>
            </c:dLbl>
            <c:dLbl>
              <c:idx val="2"/>
              <c:layout>
                <c:manualLayout>
                  <c:x val="1.4854130621066467E-2"/>
                  <c:y val="1.614850284167056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C271DB4-CBE3-4BA9-BE0D-D9C06CD59748}" type="CATEGORYNAME">
                      <a:rPr lang="en-US" sz="2000" baseline="0" smtClean="0"/>
                      <a:pPr>
                        <a:defRPr sz="20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sz="2000" baseline="0" dirty="0"/>
                      <a:t> </a:t>
                    </a:r>
                    <a:fld id="{61890399-5DDB-4348-8BB4-492DFEDDEE6B}" type="PERCENTAGE">
                      <a:rPr lang="en-US" sz="2000" baseline="0" smtClean="0"/>
                      <a:pPr>
                        <a:defRPr sz="200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sz="20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421667904785285"/>
                      <c:h val="6.629619702249257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A829-4192-8052-C1FB65C96F8A}"/>
                </c:ext>
              </c:extLst>
            </c:dLbl>
            <c:dLbl>
              <c:idx val="3"/>
              <c:layout>
                <c:manualLayout>
                  <c:x val="-0.33367298192369926"/>
                  <c:y val="-2.197067922968256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D249EC9-B6B7-4509-AC8D-E42FFDDC4AE4}" type="CATEGORYNAME">
                      <a:rPr lang="en-US" sz="2000" baseline="0" smtClean="0"/>
                      <a:pPr>
                        <a:defRPr sz="20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sz="2000" baseline="0" dirty="0"/>
                      <a:t> </a:t>
                    </a:r>
                    <a:fld id="{3634F13D-0A40-4B33-8E47-79AD2C2368E4}" type="PERCENTAGE">
                      <a:rPr lang="en-US" sz="2000" baseline="0" smtClean="0"/>
                      <a:pPr>
                        <a:defRPr sz="200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sz="20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869384263061417"/>
                      <c:h val="6.523948627320924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829-4192-8052-C1FB65C96F8A}"/>
                </c:ext>
              </c:extLst>
            </c:dLbl>
            <c:dLbl>
              <c:idx val="4"/>
              <c:layout>
                <c:manualLayout>
                  <c:x val="-4.4767151524488971E-2"/>
                  <c:y val="-0.2119421035176747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B545A85-ECC0-4D96-9CBC-D54A881A7128}" type="CATEGORYNAME">
                      <a:rPr lang="en-US" smtClean="0"/>
                      <a:pPr>
                        <a:defRPr sz="20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fld id="{0BF03BF6-DE01-4393-9FA7-189B9D9556A7}" type="PERCENTAGE">
                      <a:rPr lang="en-US" baseline="0" smtClean="0"/>
                      <a:pPr>
                        <a:defRPr sz="200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621174439704292"/>
                      <c:h val="0.1222652922981677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A829-4192-8052-C1FB65C96F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Non-Compliant</c:v>
                </c:pt>
                <c:pt idx="1">
                  <c:v>Non-Compliant - Missing </c:v>
                </c:pt>
                <c:pt idx="2">
                  <c:v>Non-Compliant - Blended Transition</c:v>
                </c:pt>
                <c:pt idx="3">
                  <c:v>Compliant - Blended Transition</c:v>
                </c:pt>
                <c:pt idx="4">
                  <c:v>Compliant 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0.26</c:v>
                </c:pt>
                <c:pt idx="1">
                  <c:v>0.13</c:v>
                </c:pt>
                <c:pt idx="2">
                  <c:v>0.09</c:v>
                </c:pt>
                <c:pt idx="3">
                  <c:v>0.01</c:v>
                </c:pt>
                <c:pt idx="4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29-4192-8052-C1FB65C96F8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D996E1F1-FB16-490F-B78B-56AAA6E2CA31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A436C620-6592-4D64-B98C-D3A402FE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372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6C620-6592-4D64-B98C-D3A402FE511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14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6C620-6592-4D64-B98C-D3A402FE511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54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6C620-6592-4D64-B98C-D3A402FE511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14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6C620-6592-4D64-B98C-D3A402FE511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21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6C620-6592-4D64-B98C-D3A402FE51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17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6C620-6592-4D64-B98C-D3A402FE51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10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6C620-6592-4D64-B98C-D3A402FE511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24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6C620-6592-4D64-B98C-D3A402FE51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760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6C620-6592-4D64-B98C-D3A402FE51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96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6C620-6592-4D64-B98C-D3A402FE511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61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6C620-6592-4D64-B98C-D3A402FE511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8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6C620-6592-4D64-B98C-D3A402FE511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78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CB4B7-2344-4BEF-A1CD-A34BD74367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C8D92F-218B-438C-888A-E9EBEF148B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7465C-42EE-4F05-BEFD-8AD8E52BD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66BF2-4C42-4E30-B4F2-C86E6CAFAF5A}" type="datetime1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DF0C5-ECE9-4554-AC0A-CFD4B91D8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E7843-6ACB-4942-81E8-B0F7FA6D0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b="1">
                <a:solidFill>
                  <a:srgbClr val="376392"/>
                </a:solidFill>
                <a:latin typeface="Century Gothic" panose="020B0502020202020204" pitchFamily="34" charset="0"/>
              </a:defRPr>
            </a:lvl1pPr>
          </a:lstStyle>
          <a:p>
            <a:fld id="{1EFE298C-AE77-45E6-8C56-37B4214664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86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AF38A-DF10-4F6F-A60A-DF36DAF2D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DCB5B5-91F8-4EDB-9A93-AAD69733E3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A4EFF-A404-46C2-A1E0-06A7D9615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6000F-B9EB-4E89-825C-FBB911D226EB}" type="datetime1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F2C34-4110-4339-917F-4A9D09850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C63B1-8031-4600-A689-01EF18F90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045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0AC24D-AC63-4182-808E-2DB2022A4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857F50-D100-46D2-8C31-F6105EF738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512EF-564C-4DC9-86EA-88B5FFFD6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7743-C87F-47D0-A362-36BBB667F0EC}" type="datetime1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77C0E-BF83-4421-A0E8-1B2326C3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5EE97-97C1-4B1D-B986-66F33C25C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36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DDB2B-E28E-4935-8E32-E8D3CA9FD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07132-92F9-45C4-944E-76ED8A143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CE081-DE38-4CF9-8D9A-8FDF8FDD6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749F-C363-47B0-9A91-0B3636CB727F}" type="datetime1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C543C-A927-4429-9CB3-4D96AE736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C9A13-BF2A-4C0E-81BB-4C896A3FC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2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3FA28-B6F8-47A9-9951-FAB127566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383D7F-C800-4CA6-9DD4-E098FE81C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4C51D3-A163-445D-A336-BA007D5AF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A517-3BE4-461F-AC86-1A0A7DC7DDBB}" type="datetime1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92A55-5282-4A08-98FE-477DADCD5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23607-C228-4F49-A514-24503A00D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6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E38A3-E20A-46EE-9098-479AB0DA4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8F190-2FB4-47D2-AFB9-7FCF9F3AD7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160926-2ABC-4738-A1A4-B1DF9D9C24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9992A6-296D-42A2-B12A-31F86451C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BB146-DE36-4D31-9CCD-73769D9EE860}" type="datetime1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2C8BE3-7807-46F9-95F3-9514370AD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ABAAC4-7DF4-4BB2-8451-28FE28A63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62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BE24E-9139-4ADC-8801-646239FE7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3A022-38A0-4C45-835C-BCC927A9BC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D1D87-BF85-432F-8D4A-62B00FA6A9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6F63C9-597E-433A-AA81-3394E85FAC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44694-CE00-4301-A23E-4315912F53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54CFB8-B08B-44CE-8DD1-7273BDDC2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D1E15-D35D-4264-8448-0655119A0D65}" type="datetime1">
              <a:rPr lang="en-US" smtClean="0"/>
              <a:t>11/4/2020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48601C-599A-4704-ADD9-559CF5A2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CDFE6A-7444-4160-8ABA-62D40EA6F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479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94C4C-DEDD-40B6-BB06-211BF5C14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4393A4-BB7F-43AB-AD47-FACE2AFB9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8E3CD-80D9-4B5D-A9D9-CE38B7CE4E66}" type="datetime1">
              <a:rPr lang="en-US" smtClean="0"/>
              <a:t>11/4/2020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59046-2AD7-465A-8260-40C0ACEAC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25F2BE-8D55-48BC-A690-125075780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026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E5B9BE-2B5F-43A0-8041-1E6691008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F6D1A-94BC-43D6-B732-8A29683EC582}" type="datetime1">
              <a:rPr lang="en-US" smtClean="0"/>
              <a:t>11/4/2020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1984B7-A4B8-4188-B0E2-0599C0D8B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415C8-7B62-4028-8223-FB2AF26C1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42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68DA5-1638-4D07-A874-D758E31E8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65654-0682-4F09-8982-7AC49B86D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F997F7-78AC-4212-BCED-57CD01113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B1881F-1732-431C-97C5-45B3C8E9D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C001-D44F-4620-95D8-1629CBC3A3F2}" type="datetime1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B73EC-0BB5-444B-9F92-27E058956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CFF800-2BCE-4F21-8687-8C952E166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06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927E4-AE54-48BA-B022-D3E1DE52E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4D700B-6D0E-4F1F-91A8-8E60191C7B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1AE44B-9013-47B3-844D-C476DB5F0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9E7F3E-3809-4A6D-BF51-E3E9142CC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62884-30A4-48BB-BC19-CE073A81F89E}" type="datetime1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BECC3F-46F0-4061-98B8-BE53F6505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E5A173-D3F8-458F-9042-2D1CBF1A5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75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25A37C-CED0-4E75-A1A3-1C95DB350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AD9624-3823-4285-9358-68E49923C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EF03B-6765-4713-A602-F38C402927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11/05/2020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1CFA2-7A81-4109-9EA5-C44DA2980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FD5BE-C490-49C9-9C91-748203A148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E298C-AE77-45E6-8C56-37B4214664D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4C8BB6-220F-4875-B5D1-A139ED72DFF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73594" y="185738"/>
            <a:ext cx="3261643" cy="5608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A8A4E9-C605-4B8A-BD53-1E246258B91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610277" y="136525"/>
            <a:ext cx="240812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7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i.sedro-woolley.wa.us/resources/ada_transition_plan.php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i.sedro-woolley.wa.us/resources/ada_transition_plan.php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issing curb ramps at crosswalks in residential neighborhood of Sedro-Woolley.">
            <a:extLst>
              <a:ext uri="{FF2B5EF4-FFF2-40B4-BE49-F238E27FC236}">
                <a16:creationId xmlns:a16="http://schemas.microsoft.com/office/drawing/2014/main" id="{26C11EF0-F879-49BB-A7B1-C59114F43B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57"/>
          <a:stretch/>
        </p:blipFill>
        <p:spPr>
          <a:xfrm>
            <a:off x="3239141" y="2310356"/>
            <a:ext cx="5713709" cy="3232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4845BD-CB11-438B-B415-4757AEEE9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7" y="1270504"/>
            <a:ext cx="9144000" cy="825391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ADA Transition Plan  Virtual Workshop</a:t>
            </a:r>
            <a:endParaRPr lang="en-US" sz="4000" b="1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4AD794-B1B5-44F4-9308-E7D0E8E44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3108" y="6356350"/>
            <a:ext cx="2743200" cy="365125"/>
          </a:xfrm>
        </p:spPr>
        <p:txBody>
          <a:bodyPr/>
          <a:lstStyle/>
          <a:p>
            <a:fld id="{1EFE298C-AE77-45E6-8C56-37B4214664D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D6F01C9-4FD4-4B5B-A1FE-A50215978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1693" y="5757779"/>
            <a:ext cx="9928604" cy="598571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Thursday, November 5, 2020	 6:00 - 7:30 pm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830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845BD-CB11-438B-B415-4757AEEE9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6" y="3084226"/>
            <a:ext cx="9144000" cy="77564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Examples of Physical Barriers </a:t>
            </a:r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in Sedro-Woolley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4AD794-B1B5-44F4-9308-E7D0E8E44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81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2E70E-BB4A-42A7-AF6B-3555B33C7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317" y="488368"/>
            <a:ext cx="10139362" cy="99825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Missing Curb Ramps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4AD794-B1B5-44F4-9308-E7D0E8E44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1" name="Picture 10" descr="Missing curb ramps at corner of 5th and Bennett streets. ">
            <a:extLst>
              <a:ext uri="{FF2B5EF4-FFF2-40B4-BE49-F238E27FC236}">
                <a16:creationId xmlns:a16="http://schemas.microsoft.com/office/drawing/2014/main" id="{16990885-9911-47DB-B7FF-FA337CEFA9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93" t="31887" r="27948" b="7796"/>
          <a:stretch/>
        </p:blipFill>
        <p:spPr>
          <a:xfrm>
            <a:off x="2030818" y="1474790"/>
            <a:ext cx="7697591" cy="477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03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4AD794-B1B5-44F4-9308-E7D0E8E44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" name="Picture 1" descr="Sidewalk upheaval caused by tree roots at corner of 5th and Bennett streets. ">
            <a:extLst>
              <a:ext uri="{FF2B5EF4-FFF2-40B4-BE49-F238E27FC236}">
                <a16:creationId xmlns:a16="http://schemas.microsoft.com/office/drawing/2014/main" id="{0F0D15C9-93E2-4063-89C4-50F8A3BB7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624" y="1494210"/>
            <a:ext cx="8508745" cy="486214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13B7239-9E65-4513-B3E4-B2FC10B3C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6" y="501650"/>
            <a:ext cx="9144000" cy="777875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Sidewalk Cracks or Upheaval</a:t>
            </a:r>
          </a:p>
        </p:txBody>
      </p:sp>
    </p:spTree>
    <p:extLst>
      <p:ext uri="{BB962C8B-B14F-4D97-AF65-F5344CB8AC3E}">
        <p14:creationId xmlns:p14="http://schemas.microsoft.com/office/powerpoint/2010/main" val="3840727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4AD794-B1B5-44F4-9308-E7D0E8E44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 descr="Missing blended transition and lack of detectable warning surface from sidewalk to roadway at corner of Central Avenue and Pacific Street.">
            <a:extLst>
              <a:ext uri="{FF2B5EF4-FFF2-40B4-BE49-F238E27FC236}">
                <a16:creationId xmlns:a16="http://schemas.microsoft.com/office/drawing/2014/main" id="{F3A72B6F-6092-4DC2-8DB5-F23229404948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7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rcRect t="1" r="1932" b="19774"/>
          <a:stretch/>
        </p:blipFill>
        <p:spPr bwMode="auto">
          <a:xfrm>
            <a:off x="2023700" y="1528669"/>
            <a:ext cx="8144599" cy="48276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B01673-D8F7-4B2A-972A-CE90065639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583975"/>
            <a:ext cx="9144000" cy="862051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Missing</a:t>
            </a:r>
            <a:r>
              <a:rPr lang="en-US" sz="3600" b="1" baseline="0" dirty="0">
                <a:latin typeface="+mn-lt"/>
              </a:rPr>
              <a:t> Blended Transition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2098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4AD794-B1B5-44F4-9308-E7D0E8E44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3211B2-4E93-44D2-92AB-37430A7D86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610114"/>
            <a:ext cx="9144000" cy="623888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Missing Detectable Warning</a:t>
            </a:r>
            <a:r>
              <a:rPr lang="en-US" sz="3200" b="1" baseline="0" dirty="0">
                <a:latin typeface="+mn-lt"/>
              </a:rPr>
              <a:t> Surfaces</a:t>
            </a:r>
            <a:endParaRPr lang="en-US" sz="3200" b="1" dirty="0">
              <a:latin typeface="+mn-lt"/>
            </a:endParaRPr>
          </a:p>
        </p:txBody>
      </p:sp>
      <p:pic>
        <p:nvPicPr>
          <p:cNvPr id="3" name="Picture 2" descr="Missing detectable warning surface on blended transition at intersection of Virginia Avenue and Dean Avenue. ">
            <a:extLst>
              <a:ext uri="{FF2B5EF4-FFF2-40B4-BE49-F238E27FC236}">
                <a16:creationId xmlns:a16="http://schemas.microsoft.com/office/drawing/2014/main" id="{118B785D-F0DC-4D04-B9FF-5D022731B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813976"/>
            <a:ext cx="4665092" cy="3962400"/>
          </a:xfrm>
          <a:prstGeom prst="rect">
            <a:avLst/>
          </a:prstGeom>
        </p:spPr>
      </p:pic>
      <p:pic>
        <p:nvPicPr>
          <p:cNvPr id="2052" name="Picture 4" descr="ADA Compliant Detectable Warnings Surface Tactiles">
            <a:extLst>
              <a:ext uri="{FF2B5EF4-FFF2-40B4-BE49-F238E27FC236}">
                <a16:creationId xmlns:a16="http://schemas.microsoft.com/office/drawing/2014/main" id="{08868DC1-147A-4CFB-B36D-C57CBFFCD3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8" t="5044" r="1024"/>
          <a:stretch/>
        </p:blipFill>
        <p:spPr bwMode="auto">
          <a:xfrm>
            <a:off x="762000" y="1813975"/>
            <a:ext cx="518593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609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4AD794-B1B5-44F4-9308-E7D0E8E44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62C9D3-245D-480D-B4C3-0FB44F4952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39379"/>
            <a:ext cx="9144000" cy="566738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Narrow Path of Travel</a:t>
            </a:r>
          </a:p>
        </p:txBody>
      </p:sp>
      <p:pic>
        <p:nvPicPr>
          <p:cNvPr id="3" name="Picture 2" descr="Narrow path of travel in curb ramp at corner of Munro and Puget streets.">
            <a:extLst>
              <a:ext uri="{FF2B5EF4-FFF2-40B4-BE49-F238E27FC236}">
                <a16:creationId xmlns:a16="http://schemas.microsoft.com/office/drawing/2014/main" id="{7144F371-F29A-44E3-A52F-DE597DD0D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076" y="1525031"/>
            <a:ext cx="7537847" cy="449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80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4AD794-B1B5-44F4-9308-E7D0E8E44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" name="Picture 3" descr="Missing sidewalk segment along south side of Wicker Road just east of Redwood Lane.">
            <a:extLst>
              <a:ext uri="{FF2B5EF4-FFF2-40B4-BE49-F238E27FC236}">
                <a16:creationId xmlns:a16="http://schemas.microsoft.com/office/drawing/2014/main" id="{7499F50D-518B-4994-8EB2-005BFDBC1D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898" b="16255"/>
          <a:stretch/>
        </p:blipFill>
        <p:spPr>
          <a:xfrm>
            <a:off x="2341533" y="1558893"/>
            <a:ext cx="7508933" cy="46833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C10321-15B9-4434-9AFA-0C259DCBB0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949400"/>
            <a:ext cx="9144000" cy="55245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Missing Sidewalk</a:t>
            </a:r>
            <a:r>
              <a:rPr lang="en-US" sz="3200" b="1" baseline="0" dirty="0">
                <a:latin typeface="+mn-lt"/>
              </a:rPr>
              <a:t> Segments</a:t>
            </a:r>
            <a:endParaRPr lang="en-US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9357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845BD-CB11-438B-B415-4757AEEE9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71511"/>
            <a:ext cx="9144000" cy="775640"/>
          </a:xfrm>
        </p:spPr>
        <p:txBody>
          <a:bodyPr>
            <a:noAutofit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Building and Park Barriers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4AD794-B1B5-44F4-9308-E7D0E8E44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B8ED89BD-A33D-48A6-AB1D-2240C6950D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312276"/>
            <a:ext cx="12023835" cy="4044074"/>
          </a:xfrm>
        </p:spPr>
        <p:txBody>
          <a:bodyPr>
            <a:noAutofit/>
          </a:bodyPr>
          <a:lstStyle/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Approach and Entrance Exterior to Facility: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parking, routes, doors, ramps, curb ramps, steps</a:t>
            </a:r>
          </a:p>
          <a:p>
            <a:pPr marL="914400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Access Interior to Facility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routes, built-in objects (counters), seating, doors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Restrooms and Showers: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doors/signs, plumbing fixtures, soap dispensers, hand dryers, grab bars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Other Amenities and Emergency Services: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drinking fountains, telephones, fire alarms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146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845BD-CB11-438B-B415-4757AEEE9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6" y="1220934"/>
            <a:ext cx="9144000" cy="77564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Identify Physical Barriers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4AD794-B1B5-44F4-9308-E7D0E8E44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4CA0F4F2-0903-421E-839B-1A212648F4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3242" y="1996574"/>
            <a:ext cx="10665507" cy="3817040"/>
          </a:xfrm>
        </p:spPr>
        <p:txBody>
          <a:bodyPr>
            <a:noAutofit/>
          </a:bodyPr>
          <a:lstStyle/>
          <a:p>
            <a:endParaRPr lang="en-US" sz="3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40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types </a:t>
            </a:r>
            <a:r>
              <a:rPr lang="en-US" sz="40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n-US" sz="40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barriers do you experience?</a:t>
            </a:r>
          </a:p>
          <a:p>
            <a:pPr algn="l">
              <a:lnSpc>
                <a:spcPct val="150000"/>
              </a:lnSpc>
            </a:pPr>
            <a:r>
              <a:rPr lang="en-US" sz="40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lang="en-US" sz="40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these barriers?</a:t>
            </a:r>
          </a:p>
          <a:p>
            <a:pPr algn="l">
              <a:lnSpc>
                <a:spcPct val="150000"/>
              </a:lnSpc>
            </a:pP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Please Raise Hand or Write Question in Q&amp;A Box</a:t>
            </a:r>
          </a:p>
        </p:txBody>
      </p:sp>
    </p:spTree>
    <p:extLst>
      <p:ext uri="{BB962C8B-B14F-4D97-AF65-F5344CB8AC3E}">
        <p14:creationId xmlns:p14="http://schemas.microsoft.com/office/powerpoint/2010/main" val="734969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845BD-CB11-438B-B415-4757AEEE9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0779" y="1310043"/>
            <a:ext cx="9144000" cy="77564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Prioritize Physical Barriers (1)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4AD794-B1B5-44F4-9308-E7D0E8E44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4CA0F4F2-0903-421E-839B-1A212648F4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4558" y="2222843"/>
            <a:ext cx="10379242" cy="1440952"/>
          </a:xfrm>
        </p:spPr>
        <p:txBody>
          <a:bodyPr>
            <a:noAutofit/>
          </a:bodyPr>
          <a:lstStyle/>
          <a:p>
            <a:pPr algn="l"/>
            <a:r>
              <a:rPr lang="en-US" sz="40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types </a:t>
            </a:r>
            <a:r>
              <a:rPr lang="en-US" sz="40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barriers are most important for the City to remove first?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40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0B597D-92DF-465A-9941-D60EBD01BD71}"/>
              </a:ext>
            </a:extLst>
          </p:cNvPr>
          <p:cNvSpPr txBox="1"/>
          <p:nvPr/>
        </p:nvSpPr>
        <p:spPr>
          <a:xfrm>
            <a:off x="906379" y="4288294"/>
            <a:ext cx="10379242" cy="353943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Missing curb ramps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Missing pedestrian crossings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Missing accessible pedestrian signals (APS)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Missing sidewalks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Sidewalk cracks/bumps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Fixed objects in path of travel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Overgrown vegetation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Buildings/Facilities barriers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0DB3B3-9ADE-4790-A47A-5420D1F5292A}"/>
              </a:ext>
            </a:extLst>
          </p:cNvPr>
          <p:cNvSpPr txBox="1"/>
          <p:nvPr/>
        </p:nvSpPr>
        <p:spPr>
          <a:xfrm>
            <a:off x="1953817" y="3481888"/>
            <a:ext cx="8037924" cy="67185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Please Raise Hand or Write Question in Q&amp;A Box</a:t>
            </a:r>
          </a:p>
        </p:txBody>
      </p:sp>
    </p:spTree>
    <p:extLst>
      <p:ext uri="{BB962C8B-B14F-4D97-AF65-F5344CB8AC3E}">
        <p14:creationId xmlns:p14="http://schemas.microsoft.com/office/powerpoint/2010/main" val="1376694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845BD-CB11-438B-B415-4757AEEE9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6" y="1220934"/>
            <a:ext cx="9144000" cy="77564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4AD794-B1B5-44F4-9308-E7D0E8E44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D6F01C9-4FD4-4B5B-A1FE-A50215978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0423" y="2457342"/>
            <a:ext cx="9144000" cy="3438240"/>
          </a:xfrm>
        </p:spPr>
        <p:txBody>
          <a:bodyPr>
            <a:noAutofit/>
          </a:bodyPr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Highlight ADA Transition Plan purpose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Share existing barrier conditions data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Identify/locate barriers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Prioritize barriers for removal</a:t>
            </a:r>
          </a:p>
        </p:txBody>
      </p:sp>
    </p:spTree>
    <p:extLst>
      <p:ext uri="{BB962C8B-B14F-4D97-AF65-F5344CB8AC3E}">
        <p14:creationId xmlns:p14="http://schemas.microsoft.com/office/powerpoint/2010/main" val="1862286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845BD-CB11-438B-B415-4757AEEE9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0779" y="1220380"/>
            <a:ext cx="9144000" cy="77564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Prioritize Physical Barriers (2)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4AD794-B1B5-44F4-9308-E7D0E8E44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4CA0F4F2-0903-421E-839B-1A212648F4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379" y="2212352"/>
            <a:ext cx="10379242" cy="1055669"/>
          </a:xfrm>
        </p:spPr>
        <p:txBody>
          <a:bodyPr>
            <a:noAutofit/>
          </a:bodyPr>
          <a:lstStyle/>
          <a:p>
            <a:pPr algn="l"/>
            <a:r>
              <a:rPr lang="en-US" sz="40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n-US" sz="40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it the most important</a:t>
            </a:r>
            <a:r>
              <a:rPr lang="en-US" sz="40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City to remove barriers?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0B597D-92DF-465A-9941-D60EBD01BD71}"/>
              </a:ext>
            </a:extLst>
          </p:cNvPr>
          <p:cNvSpPr txBox="1"/>
          <p:nvPr/>
        </p:nvSpPr>
        <p:spPr>
          <a:xfrm>
            <a:off x="838200" y="4409787"/>
            <a:ext cx="10129483" cy="523733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dirty="0"/>
              <a:t>Transit Centers, Routes, &amp; Stops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dirty="0"/>
              <a:t>Grocery and Retail Stores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dirty="0"/>
              <a:t>Schools and Libraries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dirty="0"/>
              <a:t>My residence</a:t>
            </a:r>
          </a:p>
          <a:p>
            <a:pPr algn="l"/>
            <a:endParaRPr lang="en-US" sz="2800" dirty="0"/>
          </a:p>
          <a:p>
            <a:pPr algn="l"/>
            <a:endParaRPr lang="en-US" sz="28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dirty="0"/>
              <a:t>Senior Center/Care Facilities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/>
          </a:p>
          <a:p>
            <a:pPr algn="l"/>
            <a:endParaRPr lang="en-US" sz="28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dirty="0"/>
              <a:t>City Buildings and Post Office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dirty="0"/>
              <a:t>Medical Clinics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Parks and Trails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dirty="0"/>
              <a:t>Other? (Grab bars for doors, etc.)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94D3E5-388B-4388-9B56-46D59BFFE8C4}"/>
              </a:ext>
            </a:extLst>
          </p:cNvPr>
          <p:cNvSpPr txBox="1"/>
          <p:nvPr/>
        </p:nvSpPr>
        <p:spPr>
          <a:xfrm>
            <a:off x="1883979" y="3484353"/>
            <a:ext cx="8037924" cy="67185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Please Raise Hand or Write Question in Q&amp;A Box</a:t>
            </a:r>
          </a:p>
        </p:txBody>
      </p:sp>
    </p:spTree>
    <p:extLst>
      <p:ext uri="{BB962C8B-B14F-4D97-AF65-F5344CB8AC3E}">
        <p14:creationId xmlns:p14="http://schemas.microsoft.com/office/powerpoint/2010/main" val="30567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845BD-CB11-438B-B415-4757AEEE9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958" y="1872287"/>
            <a:ext cx="9144000" cy="77564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Existing Conditions for</a:t>
            </a:r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Programs, Services and Activities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4AD794-B1B5-44F4-9308-E7D0E8E44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1A92BD2E-AB77-4DF6-9C3C-0F1404D6CC60}"/>
              </a:ext>
            </a:extLst>
          </p:cNvPr>
          <p:cNvSpPr txBox="1">
            <a:spLocks/>
          </p:cNvSpPr>
          <p:nvPr/>
        </p:nvSpPr>
        <p:spPr>
          <a:xfrm>
            <a:off x="641684" y="2943733"/>
            <a:ext cx="10876548" cy="323635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ADA/504 Coordinator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Public ADA Notice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ADA Grievance Procedure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Policy Regarding Installation of Accessible Pedestrian Signals (APS)</a:t>
            </a:r>
          </a:p>
          <a:p>
            <a:pPr marL="461963" indent="-461963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Website accessibility</a:t>
            </a:r>
          </a:p>
          <a:p>
            <a:pPr marL="461963" indent="-461963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Printed materials</a:t>
            </a:r>
          </a:p>
          <a:p>
            <a:pPr marL="461963" indent="-461963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Public meeting accommodations</a:t>
            </a:r>
          </a:p>
          <a:p>
            <a:pPr marL="461963" indent="-461963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Program eligibility/participation </a:t>
            </a:r>
          </a:p>
          <a:p>
            <a:pPr marL="461963" indent="-461963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Alternative format requests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250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845BD-CB11-438B-B415-4757AEEE9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6" y="1220934"/>
            <a:ext cx="9144000" cy="77564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Identify Programmatic Barriers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4AD794-B1B5-44F4-9308-E7D0E8E44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4CA0F4F2-0903-421E-839B-1A212648F4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375" y="1933766"/>
            <a:ext cx="10379242" cy="1870980"/>
          </a:xfrm>
        </p:spPr>
        <p:txBody>
          <a:bodyPr>
            <a:noAutofit/>
          </a:bodyPr>
          <a:lstStyle/>
          <a:p>
            <a:pPr algn="l"/>
            <a:endParaRPr lang="en-US" sz="3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40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en-US" sz="40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types</a:t>
            </a:r>
            <a:r>
              <a:rPr lang="en-US" sz="40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barriers do you experience accessing City programs, services or activities?</a:t>
            </a:r>
          </a:p>
          <a:p>
            <a:pPr algn="l"/>
            <a:r>
              <a:rPr lang="en-US" sz="40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/>
            <a:endParaRPr lang="en-US" sz="40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426810-9BD6-49D1-8C7B-E466D8F3A33C}"/>
              </a:ext>
            </a:extLst>
          </p:cNvPr>
          <p:cNvSpPr txBox="1"/>
          <p:nvPr/>
        </p:nvSpPr>
        <p:spPr>
          <a:xfrm>
            <a:off x="911906" y="4615811"/>
            <a:ext cx="10373711" cy="181588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numCol="2" rtlCol="0">
            <a:spAutoFit/>
          </a:bodyPr>
          <a:lstStyle/>
          <a:p>
            <a:pPr marL="461963" indent="-461963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Website accessibility</a:t>
            </a:r>
          </a:p>
          <a:p>
            <a:pPr marL="461963" indent="-461963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Printed materials</a:t>
            </a:r>
          </a:p>
          <a:p>
            <a:pPr marL="461963" indent="-461963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Public meeting accommodations</a:t>
            </a:r>
          </a:p>
          <a:p>
            <a:pPr marL="461963" indent="-461963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Program eligibility/ participation </a:t>
            </a:r>
          </a:p>
          <a:p>
            <a:pPr marL="461963" indent="-461963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Alternative format requests</a:t>
            </a:r>
          </a:p>
          <a:p>
            <a:pPr marL="461963" indent="-461963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Other?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B9147F-3E01-42C7-9BF8-A53F4CB58F3A}"/>
              </a:ext>
            </a:extLst>
          </p:cNvPr>
          <p:cNvSpPr txBox="1"/>
          <p:nvPr/>
        </p:nvSpPr>
        <p:spPr>
          <a:xfrm>
            <a:off x="2074268" y="3715580"/>
            <a:ext cx="8037924" cy="67185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Please Raise Hand or Write Question in Q&amp;A Box</a:t>
            </a:r>
          </a:p>
        </p:txBody>
      </p:sp>
    </p:spTree>
    <p:extLst>
      <p:ext uri="{BB962C8B-B14F-4D97-AF65-F5344CB8AC3E}">
        <p14:creationId xmlns:p14="http://schemas.microsoft.com/office/powerpoint/2010/main" val="2281472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845BD-CB11-438B-B415-4757AEEE9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0779" y="1468539"/>
            <a:ext cx="9144000" cy="77564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Prioritize Programmatic Barriers (1)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4AD794-B1B5-44F4-9308-E7D0E8E44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4CA0F4F2-0903-421E-839B-1A212648F4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375" y="2387100"/>
            <a:ext cx="10379242" cy="1228459"/>
          </a:xfrm>
        </p:spPr>
        <p:txBody>
          <a:bodyPr>
            <a:noAutofit/>
          </a:bodyPr>
          <a:lstStyle/>
          <a:p>
            <a:pPr algn="l"/>
            <a:r>
              <a:rPr lang="en-US" sz="36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types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barriers are most important for the City to remove first?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40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10BA0E-0872-4CCC-A9E0-FAE709274889}"/>
              </a:ext>
            </a:extLst>
          </p:cNvPr>
          <p:cNvSpPr txBox="1"/>
          <p:nvPr/>
        </p:nvSpPr>
        <p:spPr>
          <a:xfrm>
            <a:off x="911906" y="4540468"/>
            <a:ext cx="10373711" cy="181588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numCol="2" rtlCol="0">
            <a:spAutoFit/>
          </a:bodyPr>
          <a:lstStyle/>
          <a:p>
            <a:pPr marL="461963" indent="-461963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Website accessibility</a:t>
            </a:r>
          </a:p>
          <a:p>
            <a:pPr marL="461963" indent="-461963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Printed materials</a:t>
            </a:r>
          </a:p>
          <a:p>
            <a:pPr marL="461963" indent="-461963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Public meeting accommodations</a:t>
            </a:r>
          </a:p>
          <a:p>
            <a:pPr marL="461963" indent="-461963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Program eligibility/ participation </a:t>
            </a:r>
          </a:p>
          <a:p>
            <a:pPr marL="461963" indent="-461963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Alternative format requests</a:t>
            </a:r>
          </a:p>
          <a:p>
            <a:pPr marL="461963" indent="-461963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Other?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84D077-4B33-4583-9825-CE51B1B16051}"/>
              </a:ext>
            </a:extLst>
          </p:cNvPr>
          <p:cNvSpPr txBox="1"/>
          <p:nvPr/>
        </p:nvSpPr>
        <p:spPr>
          <a:xfrm>
            <a:off x="1944276" y="3615559"/>
            <a:ext cx="8037924" cy="67185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Please Raise Hand or Write Question in Q&amp;A Box</a:t>
            </a:r>
          </a:p>
        </p:txBody>
      </p:sp>
    </p:spTree>
    <p:extLst>
      <p:ext uri="{BB962C8B-B14F-4D97-AF65-F5344CB8AC3E}">
        <p14:creationId xmlns:p14="http://schemas.microsoft.com/office/powerpoint/2010/main" val="3106022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845BD-CB11-438B-B415-4757AEEE9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0779" y="1468539"/>
            <a:ext cx="9144000" cy="77564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Prioritize Programmatic Barriers (2)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4AD794-B1B5-44F4-9308-E7D0E8E44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4CA0F4F2-0903-421E-839B-1A212648F4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379" y="2537776"/>
            <a:ext cx="10379242" cy="1241597"/>
          </a:xfrm>
        </p:spPr>
        <p:txBody>
          <a:bodyPr>
            <a:noAutofit/>
          </a:bodyPr>
          <a:lstStyle/>
          <a:p>
            <a:endParaRPr lang="en-US" sz="3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35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n-US" sz="335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it most important</a:t>
            </a:r>
            <a:r>
              <a:rPr lang="en-US" sz="335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5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City to remove barriers?</a:t>
            </a:r>
          </a:p>
          <a:p>
            <a:pPr algn="l"/>
            <a:endParaRPr lang="en-US" sz="40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0B597D-92DF-465A-9941-D60EBD01BD71}"/>
              </a:ext>
            </a:extLst>
          </p:cNvPr>
          <p:cNvSpPr txBox="1"/>
          <p:nvPr/>
        </p:nvSpPr>
        <p:spPr>
          <a:xfrm>
            <a:off x="4034081" y="4889409"/>
            <a:ext cx="4492436" cy="156966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/>
              <a:t>Digital Services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/>
              <a:t>In-Person Services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/>
              <a:t>Other?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62B752-5A68-473A-B401-CC1B046375E1}"/>
              </a:ext>
            </a:extLst>
          </p:cNvPr>
          <p:cNvSpPr txBox="1"/>
          <p:nvPr/>
        </p:nvSpPr>
        <p:spPr>
          <a:xfrm>
            <a:off x="1953817" y="3998465"/>
            <a:ext cx="8037924" cy="67185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Please Raise Hand or Write Question in Q&amp;A Box</a:t>
            </a:r>
          </a:p>
        </p:txBody>
      </p:sp>
    </p:spTree>
    <p:extLst>
      <p:ext uri="{BB962C8B-B14F-4D97-AF65-F5344CB8AC3E}">
        <p14:creationId xmlns:p14="http://schemas.microsoft.com/office/powerpoint/2010/main" val="21305361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845BD-CB11-438B-B415-4757AEEE9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734" y="2144988"/>
            <a:ext cx="9144000" cy="77564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If you think of any more barriers, </a:t>
            </a:r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please fill out our survey by November 8!</a:t>
            </a:r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4AD794-B1B5-44F4-9308-E7D0E8E44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Picture 6" descr="Map-enabled online ADA Barrier Survey image. To access survey, please visit project webpage at https://www.ci.sedro-woolley.wa.us/resources/ada_transition_plan.php.">
            <a:extLst>
              <a:ext uri="{FF2B5EF4-FFF2-40B4-BE49-F238E27FC236}">
                <a16:creationId xmlns:a16="http://schemas.microsoft.com/office/drawing/2014/main" id="{466175DA-A4FE-43B7-9889-1A86C9114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994" y="3771195"/>
            <a:ext cx="5351860" cy="21407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Picture 2" descr="Screen-reader friendly ADA Barrier Survey image.  To access survey, please visit project webpage at https://www.ci.sedro-woolley.wa.us/resources/ada_transition_plan.php.">
            <a:extLst>
              <a:ext uri="{FF2B5EF4-FFF2-40B4-BE49-F238E27FC236}">
                <a16:creationId xmlns:a16="http://schemas.microsoft.com/office/drawing/2014/main" id="{D4C40CF9-CF48-44B1-9A2F-8268A37F2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46" y="3493387"/>
            <a:ext cx="5129588" cy="30455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40905A-5417-456C-B524-064ABB278695}"/>
              </a:ext>
            </a:extLst>
          </p:cNvPr>
          <p:cNvSpPr txBox="1"/>
          <p:nvPr/>
        </p:nvSpPr>
        <p:spPr>
          <a:xfrm>
            <a:off x="532010" y="2726718"/>
            <a:ext cx="5351860" cy="55399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Screen-Reader Friendly Survey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ED95A9-B389-4DAD-A2A7-749104A3BACF}"/>
              </a:ext>
            </a:extLst>
          </p:cNvPr>
          <p:cNvSpPr txBox="1"/>
          <p:nvPr/>
        </p:nvSpPr>
        <p:spPr>
          <a:xfrm>
            <a:off x="6308130" y="2772677"/>
            <a:ext cx="5351860" cy="55399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Map-Enabled Survey</a:t>
            </a:r>
          </a:p>
        </p:txBody>
      </p:sp>
    </p:spTree>
    <p:extLst>
      <p:ext uri="{BB962C8B-B14F-4D97-AF65-F5344CB8AC3E}">
        <p14:creationId xmlns:p14="http://schemas.microsoft.com/office/powerpoint/2010/main" val="371897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845BD-CB11-438B-B415-4757AEEE9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3454" y="2346847"/>
            <a:ext cx="10008362" cy="77564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Links for both surveys are available on the </a:t>
            </a:r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City’s ADA Transition Plan project webpage: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4AD794-B1B5-44F4-9308-E7D0E8E44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070BEA-B20E-46B4-98F2-6AA39F573394}"/>
              </a:ext>
            </a:extLst>
          </p:cNvPr>
          <p:cNvSpPr txBox="1"/>
          <p:nvPr/>
        </p:nvSpPr>
        <p:spPr>
          <a:xfrm>
            <a:off x="442913" y="3598256"/>
            <a:ext cx="12004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https://www.ci.sedro-woolley.wa.us/resources/ada_transition_plan.php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047770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845BD-CB11-438B-B415-4757AEEE9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48" y="1615712"/>
            <a:ext cx="10849303" cy="706930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will the City implement the barrier findings</a:t>
            </a:r>
            <a:br>
              <a:rPr lang="en-US" sz="32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into the ADA Transition Plan?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B7C336-01BD-469D-AA6E-33DF4A39F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48553"/>
            <a:ext cx="10515600" cy="3355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The Plan will:</a:t>
            </a:r>
          </a:p>
          <a:p>
            <a:pPr marL="461963" indent="-461963"/>
            <a:r>
              <a:rPr lang="en-US" sz="2600" dirty="0"/>
              <a:t>Include public feedback findings in prioritization criteria</a:t>
            </a:r>
          </a:p>
          <a:p>
            <a:pPr marL="461963" indent="-461963"/>
            <a:r>
              <a:rPr lang="en-US" sz="2600" dirty="0"/>
              <a:t>Develop a schedule for barrier removal </a:t>
            </a:r>
          </a:p>
          <a:p>
            <a:pPr marL="461963" indent="-461963"/>
            <a:r>
              <a:rPr lang="en-US" sz="2600" dirty="0"/>
              <a:t>Develop a financial plan to fund barrier removal</a:t>
            </a:r>
          </a:p>
          <a:p>
            <a:pPr marL="461963" indent="-461963"/>
            <a:r>
              <a:rPr lang="en-US" sz="2600" dirty="0"/>
              <a:t>Develop a monitoring tool to track barrier removal to include:</a:t>
            </a:r>
          </a:p>
          <a:p>
            <a:pPr marL="919163" lvl="1" indent="-461963"/>
            <a:r>
              <a:rPr lang="en-US" sz="2200" dirty="0"/>
              <a:t>Annual progress reports</a:t>
            </a:r>
          </a:p>
          <a:p>
            <a:pPr marL="919163" lvl="1" indent="-461963"/>
            <a:r>
              <a:rPr lang="en-US" sz="2200" dirty="0"/>
              <a:t>Schedule for future ADA Transition Plan Updates</a:t>
            </a:r>
          </a:p>
          <a:p>
            <a:pPr marL="461963" indent="-461963"/>
            <a:endParaRPr lang="en-US" sz="2600" dirty="0"/>
          </a:p>
          <a:p>
            <a:pPr marL="461963" indent="-461963"/>
            <a:endParaRPr lang="en-US" sz="26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4AD794-B1B5-44F4-9308-E7D0E8E44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0966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845BD-CB11-438B-B415-4757AEEE9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2246"/>
            <a:ext cx="10515600" cy="696420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will the City prioritize curb ramp barriers?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B7C336-01BD-469D-AA6E-33DF4A39F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2120681"/>
            <a:ext cx="5157787" cy="4234739"/>
          </a:xfrm>
        </p:spPr>
        <p:txBody>
          <a:bodyPr numCol="1">
            <a:normAutofit lnSpcReduction="10000"/>
          </a:bodyPr>
          <a:lstStyle/>
          <a:p>
            <a:r>
              <a:rPr lang="en-US" sz="2600" b="1" dirty="0"/>
              <a:t>Proximity to Planned City Projects</a:t>
            </a:r>
          </a:p>
          <a:p>
            <a:endParaRPr lang="en-US" sz="2600" b="1" dirty="0"/>
          </a:p>
          <a:p>
            <a:r>
              <a:rPr lang="en-US" sz="2600" b="1" dirty="0"/>
              <a:t>Proximity to Likely ADA Destinations</a:t>
            </a:r>
            <a:r>
              <a:rPr lang="en-US" sz="2600" dirty="0"/>
              <a:t>: </a:t>
            </a:r>
          </a:p>
          <a:p>
            <a:pPr lvl="1"/>
            <a:r>
              <a:rPr lang="en-US" sz="2200" dirty="0"/>
              <a:t>Transit Centers, Routes, &amp; Stops</a:t>
            </a:r>
          </a:p>
          <a:p>
            <a:pPr lvl="1"/>
            <a:r>
              <a:rPr lang="en-US" sz="2200" dirty="0"/>
              <a:t>Grocery and Retail Stores</a:t>
            </a:r>
          </a:p>
          <a:p>
            <a:pPr lvl="1"/>
            <a:r>
              <a:rPr lang="en-US" sz="2200" dirty="0"/>
              <a:t>Schools and Libraries</a:t>
            </a:r>
          </a:p>
          <a:p>
            <a:pPr lvl="1"/>
            <a:r>
              <a:rPr lang="en-US" sz="2200" dirty="0"/>
              <a:t>Senior Center/Care Facilities</a:t>
            </a:r>
          </a:p>
          <a:p>
            <a:pPr lvl="1"/>
            <a:r>
              <a:rPr lang="en-US" sz="2200" dirty="0"/>
              <a:t>City Buildings and Post Office</a:t>
            </a:r>
          </a:p>
          <a:p>
            <a:pPr lvl="1"/>
            <a:r>
              <a:rPr lang="en-US" sz="2200" dirty="0"/>
              <a:t>Medical Clinics/Pharmacies</a:t>
            </a:r>
          </a:p>
          <a:p>
            <a:pPr lvl="1"/>
            <a:r>
              <a:rPr lang="en-US" sz="2200" dirty="0"/>
              <a:t>Parks and Trails</a:t>
            </a:r>
          </a:p>
          <a:p>
            <a:pPr lvl="1"/>
            <a:endParaRPr lang="en-US" sz="22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950C2E-8A38-4616-9860-C80C80931E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82688" y="2120681"/>
            <a:ext cx="4471112" cy="4234739"/>
          </a:xfrm>
        </p:spPr>
        <p:txBody>
          <a:bodyPr>
            <a:normAutofit lnSpcReduction="10000"/>
          </a:bodyPr>
          <a:lstStyle/>
          <a:p>
            <a:r>
              <a:rPr lang="en-US" sz="2600" b="1" dirty="0"/>
              <a:t>Curb Ramp Rating</a:t>
            </a:r>
            <a:r>
              <a:rPr lang="en-US" sz="2600" dirty="0"/>
              <a:t> </a:t>
            </a:r>
          </a:p>
          <a:p>
            <a:pPr lvl="1"/>
            <a:r>
              <a:rPr lang="en-US" sz="2200" dirty="0"/>
              <a:t>Missing (D)</a:t>
            </a:r>
          </a:p>
          <a:p>
            <a:pPr lvl="1"/>
            <a:r>
              <a:rPr lang="en-US" sz="2200" dirty="0"/>
              <a:t>Non-Compliant (C)</a:t>
            </a:r>
          </a:p>
          <a:p>
            <a:pPr lvl="1"/>
            <a:r>
              <a:rPr lang="en-US" sz="2200" dirty="0"/>
              <a:t>Non-Compliant (B)</a:t>
            </a:r>
          </a:p>
          <a:p>
            <a:pPr marL="457200" lvl="1" indent="0">
              <a:buNone/>
            </a:pPr>
            <a:endParaRPr lang="en-US" sz="2200" dirty="0"/>
          </a:p>
          <a:p>
            <a:r>
              <a:rPr lang="en-US" sz="2600" b="1" dirty="0"/>
              <a:t>Public Feedback</a:t>
            </a:r>
          </a:p>
          <a:p>
            <a:pPr lvl="1"/>
            <a:r>
              <a:rPr lang="en-US" sz="2200" dirty="0"/>
              <a:t>Online surveys</a:t>
            </a:r>
          </a:p>
          <a:p>
            <a:pPr lvl="1"/>
            <a:r>
              <a:rPr lang="en-US" sz="2200" dirty="0"/>
              <a:t>Virtual workshop</a:t>
            </a:r>
          </a:p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4AD794-B1B5-44F4-9308-E7D0E8E44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133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845BD-CB11-438B-B415-4757AEEE9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26769"/>
            <a:ext cx="10515600" cy="654378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will the City prioritize other physical barriers?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B7C336-01BD-469D-AA6E-33DF4A39F7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606566"/>
            <a:ext cx="5181600" cy="3654480"/>
          </a:xfrm>
        </p:spPr>
        <p:txBody>
          <a:bodyPr>
            <a:normAutofit/>
          </a:bodyPr>
          <a:lstStyle/>
          <a:p>
            <a:r>
              <a:rPr lang="en-US" sz="2600" b="1" dirty="0"/>
              <a:t>Planned City Projects </a:t>
            </a:r>
            <a:r>
              <a:rPr lang="en-US" sz="2600" dirty="0"/>
              <a:t>for sidewalk and parking barriers</a:t>
            </a:r>
          </a:p>
          <a:p>
            <a:pPr marL="0" indent="0">
              <a:buNone/>
            </a:pPr>
            <a:endParaRPr lang="en-US" sz="2600" b="1" dirty="0"/>
          </a:p>
          <a:p>
            <a:r>
              <a:rPr lang="en-US" sz="2600" b="1" dirty="0"/>
              <a:t>Planned Capital Facilities Projects </a:t>
            </a:r>
            <a:r>
              <a:rPr lang="en-US" sz="2600" dirty="0"/>
              <a:t>for buildings and parks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7E218-A776-482B-932F-2EBA13039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4013" y="2606566"/>
            <a:ext cx="5181600" cy="3920414"/>
          </a:xfrm>
        </p:spPr>
        <p:txBody>
          <a:bodyPr/>
          <a:lstStyle/>
          <a:p>
            <a:r>
              <a:rPr lang="en-US" sz="2800" b="1" dirty="0"/>
              <a:t>Accessible Pedestrian Signal Policy 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b="1" dirty="0"/>
              <a:t>Public Feedback</a:t>
            </a:r>
            <a:endParaRPr lang="en-US" sz="2800" dirty="0"/>
          </a:p>
          <a:p>
            <a:pPr lvl="1"/>
            <a:r>
              <a:rPr lang="en-US" dirty="0"/>
              <a:t>Online Surveys</a:t>
            </a:r>
          </a:p>
          <a:p>
            <a:pPr lvl="1"/>
            <a:r>
              <a:rPr lang="en-US" dirty="0"/>
              <a:t>Virtual Public Workshop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4AD794-B1B5-44F4-9308-E7D0E8E44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081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845BD-CB11-438B-B415-4757AEEE9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6" y="1220934"/>
            <a:ext cx="9144000" cy="77564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How to Participate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4AD794-B1B5-44F4-9308-E7D0E8E44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BC3F2F-C618-4FAF-9700-3C2A4C3B613E}"/>
              </a:ext>
            </a:extLst>
          </p:cNvPr>
          <p:cNvSpPr txBox="1"/>
          <p:nvPr/>
        </p:nvSpPr>
        <p:spPr>
          <a:xfrm>
            <a:off x="451946" y="2252858"/>
            <a:ext cx="10901854" cy="33547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We plan to stop and address questions when you see the following message: </a:t>
            </a:r>
            <a:r>
              <a:rPr lang="en-US" sz="3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Raise Hand or Write Question in Q&amp;A Box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You are welcome to enter questions into the </a:t>
            </a:r>
            <a:r>
              <a:rPr lang="en-US" sz="3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Q&amp;A Box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at any time and we will attempt to address questions as they come in</a:t>
            </a:r>
          </a:p>
          <a:p>
            <a:pPr algn="ctr"/>
            <a:endParaRPr lang="en-US" sz="30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There will be more Q&amp;A time after the presentation </a:t>
            </a:r>
          </a:p>
        </p:txBody>
      </p:sp>
    </p:spTree>
    <p:extLst>
      <p:ext uri="{BB962C8B-B14F-4D97-AF65-F5344CB8AC3E}">
        <p14:creationId xmlns:p14="http://schemas.microsoft.com/office/powerpoint/2010/main" val="31581876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845BD-CB11-438B-B415-4757AEEE9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6374"/>
            <a:ext cx="10515600" cy="612337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will the City prioritize programmatic barriers?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B7C336-01BD-469D-AA6E-33DF4A39F7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288080"/>
            <a:ext cx="5181600" cy="4351338"/>
          </a:xfrm>
        </p:spPr>
        <p:txBody>
          <a:bodyPr numCol="1">
            <a:normAutofit lnSpcReduction="10000"/>
          </a:bodyPr>
          <a:lstStyle/>
          <a:p>
            <a:r>
              <a:rPr lang="en-US" sz="2600" b="1" dirty="0"/>
              <a:t>Administrative requirements </a:t>
            </a:r>
            <a:r>
              <a:rPr lang="en-US" sz="2600" dirty="0"/>
              <a:t>of WSDOT Local Agency Guidelines:</a:t>
            </a:r>
          </a:p>
          <a:p>
            <a:pPr marL="1036637" lvl="1" indent="-342900"/>
            <a:r>
              <a:rPr lang="en-US" dirty="0"/>
              <a:t>ADA/504 Coordinator</a:t>
            </a:r>
          </a:p>
          <a:p>
            <a:pPr marL="1036637" lvl="1" indent="-342900"/>
            <a:r>
              <a:rPr lang="en-US" dirty="0"/>
              <a:t>Grievance Procedure</a:t>
            </a:r>
          </a:p>
          <a:p>
            <a:pPr marL="1036637" lvl="1" indent="-342900"/>
            <a:r>
              <a:rPr lang="en-US" dirty="0"/>
              <a:t>Public Notice of ADA Provisions</a:t>
            </a:r>
          </a:p>
          <a:p>
            <a:pPr marL="1036637" lvl="1" indent="-342900"/>
            <a:r>
              <a:rPr lang="en-US" dirty="0"/>
              <a:t>Accessible Pedestrian Signal (APS) Policy</a:t>
            </a:r>
          </a:p>
          <a:p>
            <a:pPr marL="1036637" lvl="1" indent="-342900"/>
            <a:endParaRPr lang="en-US" sz="2200" dirty="0"/>
          </a:p>
          <a:p>
            <a:r>
              <a:rPr lang="en-US" b="1" dirty="0"/>
              <a:t>Public Feedback </a:t>
            </a:r>
          </a:p>
          <a:p>
            <a:pPr lvl="1"/>
            <a:r>
              <a:rPr lang="en-US" dirty="0"/>
              <a:t>Online surveys</a:t>
            </a:r>
          </a:p>
          <a:p>
            <a:pPr lvl="1"/>
            <a:r>
              <a:rPr lang="en-US" dirty="0"/>
              <a:t>Virtual Workshop</a:t>
            </a:r>
          </a:p>
          <a:p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3E121-1EEF-4224-A555-013C1CC6A0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70137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Longer-Term Items</a:t>
            </a:r>
            <a:endParaRPr lang="en-US" dirty="0"/>
          </a:p>
          <a:p>
            <a:pPr marL="1028700" lvl="1" indent="-342900"/>
            <a:r>
              <a:rPr lang="en-US" dirty="0"/>
              <a:t>Effective Communication</a:t>
            </a:r>
          </a:p>
          <a:p>
            <a:pPr marL="1028700" lvl="1" indent="-342900"/>
            <a:r>
              <a:rPr lang="en-US" dirty="0"/>
              <a:t>Website Accessibility</a:t>
            </a:r>
          </a:p>
          <a:p>
            <a:pPr marL="1028700" lvl="1" indent="-342900"/>
            <a:r>
              <a:rPr lang="en-US" dirty="0"/>
              <a:t>Emergency Communication Services</a:t>
            </a:r>
          </a:p>
          <a:p>
            <a:pPr marL="1028700" lvl="1" indent="-342900"/>
            <a:r>
              <a:rPr lang="en-US" dirty="0"/>
              <a:t>Eligibility/Participation</a:t>
            </a:r>
          </a:p>
          <a:p>
            <a:pPr marL="1028700" lvl="1" indent="-342900"/>
            <a:r>
              <a:rPr lang="en-US" dirty="0"/>
              <a:t>Existing Facilities Used</a:t>
            </a:r>
          </a:p>
          <a:p>
            <a:pPr marL="1028700" lvl="1" indent="-342900"/>
            <a:r>
              <a:rPr lang="en-US" dirty="0"/>
              <a:t>Tours and Transportation</a:t>
            </a:r>
          </a:p>
          <a:p>
            <a:pPr marL="1028700" lvl="1" indent="-342900"/>
            <a:r>
              <a:rPr lang="en-US" dirty="0"/>
              <a:t>Public Meetings</a:t>
            </a:r>
          </a:p>
          <a:p>
            <a:pPr marL="1028700" lvl="1" indent="-342900"/>
            <a:r>
              <a:rPr lang="en-US" dirty="0"/>
              <a:t>Use of Contracted Services</a:t>
            </a:r>
          </a:p>
          <a:p>
            <a:pPr marL="1028700" lvl="1" indent="-342900"/>
            <a:r>
              <a:rPr lang="en-US" dirty="0"/>
              <a:t>Employment Procedures</a:t>
            </a:r>
          </a:p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4AD794-B1B5-44F4-9308-E7D0E8E44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686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845BD-CB11-438B-B415-4757AEEE9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2617" y="5706920"/>
            <a:ext cx="9144000" cy="775640"/>
          </a:xfrm>
        </p:spPr>
        <p:txBody>
          <a:bodyPr>
            <a:noAutofit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Q &amp; A</a:t>
            </a:r>
            <a:br>
              <a:rPr lang="en-US" sz="40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Draft ADA Transition Plan will be open for public comment in early 2021 </a:t>
            </a:r>
            <a:br>
              <a:rPr lang="en-US" sz="40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40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The City of Sedro-Woolley </a:t>
            </a:r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thanks you for participating!</a:t>
            </a:r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4AD794-B1B5-44F4-9308-E7D0E8E44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550EA-8B35-4DF3-8C34-54A8C4B6BC08}"/>
              </a:ext>
            </a:extLst>
          </p:cNvPr>
          <p:cNvSpPr txBox="1"/>
          <p:nvPr/>
        </p:nvSpPr>
        <p:spPr>
          <a:xfrm>
            <a:off x="480876" y="5833130"/>
            <a:ext cx="12004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https://www.ci.sedro-woolley.wa.us/resources/ada_transition_plan.php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38650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845BD-CB11-438B-B415-4757AEEE9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144" y="1557266"/>
            <a:ext cx="10373704" cy="77564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What should an ADA Transition Plan do?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4AD794-B1B5-44F4-9308-E7D0E8E44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5" name="Subtitle 4">
            <a:extLst>
              <a:ext uri="{FF2B5EF4-FFF2-40B4-BE49-F238E27FC236}">
                <a16:creationId xmlns:a16="http://schemas.microsoft.com/office/drawing/2014/main" id="{864BEDDA-E038-4289-8094-4071583A4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786" y="2678146"/>
            <a:ext cx="10373704" cy="3438240"/>
          </a:xfrm>
        </p:spPr>
        <p:txBody>
          <a:bodyPr>
            <a:noAutofit/>
          </a:bodyPr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Identify accessibility barriers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Describe methods used to remove accessibility barriers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Provide a barrier removal schedule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Identify public official responsible to implement plan</a:t>
            </a:r>
          </a:p>
        </p:txBody>
      </p:sp>
    </p:spTree>
    <p:extLst>
      <p:ext uri="{BB962C8B-B14F-4D97-AF65-F5344CB8AC3E}">
        <p14:creationId xmlns:p14="http://schemas.microsoft.com/office/powerpoint/2010/main" val="2642923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845BD-CB11-438B-B415-4757AEEE9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6" y="1662542"/>
            <a:ext cx="9144000" cy="77564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Types of Barriers under Title II </a:t>
            </a:r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(Local &amp; State Governments)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4AD794-B1B5-44F4-9308-E7D0E8E44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B8ED89BD-A33D-48A6-AB1D-2240C6950D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6" y="2678146"/>
            <a:ext cx="9144000" cy="3438240"/>
          </a:xfrm>
        </p:spPr>
        <p:txBody>
          <a:bodyPr>
            <a:noAutofit/>
          </a:bodyPr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Physical barriers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Public right-of-way 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City building facilities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City parks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Programmatic barriers</a:t>
            </a:r>
          </a:p>
          <a:p>
            <a:pPr algn="l"/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760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845BD-CB11-438B-B415-4757AEEE9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9758" y="3041180"/>
            <a:ext cx="9144000" cy="77564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Existing Conditions for Physical Barriers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4AD794-B1B5-44F4-9308-E7D0E8E44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789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845BD-CB11-438B-B415-4757AEEE9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644969"/>
            <a:ext cx="10515600" cy="45719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Physical Features</a:t>
            </a:r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5319E-3C1A-477F-972E-12FF6A8CB7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0" dirty="0"/>
              <a:t>Curb Ramps</a:t>
            </a:r>
          </a:p>
        </p:txBody>
      </p:sp>
      <p:pic>
        <p:nvPicPr>
          <p:cNvPr id="22" name="Content Placeholder 21" descr="Curb Ramp at intersection of SR 9 and Central Avenue">
            <a:extLst>
              <a:ext uri="{FF2B5EF4-FFF2-40B4-BE49-F238E27FC236}">
                <a16:creationId xmlns:a16="http://schemas.microsoft.com/office/drawing/2014/main" id="{BE0EC32C-BDA4-4CBE-A25A-219DC44019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4374" b="1240"/>
          <a:stretch/>
        </p:blipFill>
        <p:spPr>
          <a:xfrm>
            <a:off x="1018082" y="2505075"/>
            <a:ext cx="4335077" cy="363886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9D25A9-58D2-4D43-9788-88F3B80D42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0" dirty="0"/>
              <a:t>Blended Transitions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4AD794-B1B5-44F4-9308-E7D0E8E44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Content Placeholder 7" descr="Blended transition at intersection of Third Street and Talcott Street.">
            <a:extLst>
              <a:ext uri="{FF2B5EF4-FFF2-40B4-BE49-F238E27FC236}">
                <a16:creationId xmlns:a16="http://schemas.microsoft.com/office/drawing/2014/main" id="{C679823E-B9AD-4BFF-8846-D79FC3D509E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596256" y="2505075"/>
            <a:ext cx="4335076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14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845BD-CB11-438B-B415-4757AEEE9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6181" y="686513"/>
            <a:ext cx="5959638" cy="77564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Curb Ramp Inventory (926 Total)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4AD794-B1B5-44F4-9308-E7D0E8E44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C1908BE-BFAD-4877-B478-0C529F201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4668551"/>
              </p:ext>
            </p:extLst>
          </p:nvPr>
        </p:nvGraphicFramePr>
        <p:xfrm>
          <a:off x="838200" y="1318917"/>
          <a:ext cx="10573408" cy="5180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38113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845BD-CB11-438B-B415-4757AEEE9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6180" y="266099"/>
            <a:ext cx="5959638" cy="77564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Physical Feature Inventory Map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4AD794-B1B5-44F4-9308-E7D0E8E44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98C-AE77-45E6-8C56-37B4214664D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Picture 2" descr="Map of curb ramp inventory showing location of blended transitions, missing curb ramps, non-compliant curb ramps, and compliant/safe harbor curb ramps. Most complaint curb ramps are along SR 20, and SR 9. Most barriers are on residential streets.">
            <a:extLst>
              <a:ext uri="{FF2B5EF4-FFF2-40B4-BE49-F238E27FC236}">
                <a16:creationId xmlns:a16="http://schemas.microsoft.com/office/drawing/2014/main" id="{E724ED7B-0479-4CDE-9C99-24AF98823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743" y="1111036"/>
            <a:ext cx="8312513" cy="548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95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bg1"/>
        </a:solidFill>
        <a:ln w="38100">
          <a:noFill/>
        </a:ln>
      </a:spPr>
      <a:bodyPr wrap="square" rtlCol="0">
        <a:spAutoFit/>
      </a:bodyPr>
      <a:lstStyle>
        <a:defPPr algn="ctr">
          <a:defRPr sz="3000" b="1" dirty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</TotalTime>
  <Words>1017</Words>
  <Application>Microsoft Office PowerPoint</Application>
  <PresentationFormat>Widescreen</PresentationFormat>
  <Paragraphs>228</Paragraphs>
  <Slides>31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Century Gothic</vt:lpstr>
      <vt:lpstr>Symbol</vt:lpstr>
      <vt:lpstr>Office Theme</vt:lpstr>
      <vt:lpstr>ADA Transition Plan  Virtual Workshop</vt:lpstr>
      <vt:lpstr>Agenda</vt:lpstr>
      <vt:lpstr>How to Participate</vt:lpstr>
      <vt:lpstr>What should an ADA Transition Plan do?</vt:lpstr>
      <vt:lpstr>Types of Barriers under Title II  (Local &amp; State Governments)</vt:lpstr>
      <vt:lpstr>Existing Conditions for Physical Barriers</vt:lpstr>
      <vt:lpstr>Physical Features </vt:lpstr>
      <vt:lpstr>Curb Ramp Inventory (926 Total)</vt:lpstr>
      <vt:lpstr>Physical Feature Inventory Map</vt:lpstr>
      <vt:lpstr>Examples of Physical Barriers  in Sedro-Woolley</vt:lpstr>
      <vt:lpstr>Missing Curb Ramps</vt:lpstr>
      <vt:lpstr>Sidewalk Cracks or Upheaval</vt:lpstr>
      <vt:lpstr>Missing Blended Transition</vt:lpstr>
      <vt:lpstr>Missing Detectable Warning Surfaces</vt:lpstr>
      <vt:lpstr>Narrow Path of Travel</vt:lpstr>
      <vt:lpstr>Missing Sidewalk Segments</vt:lpstr>
      <vt:lpstr> Building and Park Barriers</vt:lpstr>
      <vt:lpstr>Identify Physical Barriers</vt:lpstr>
      <vt:lpstr>Prioritize Physical Barriers (1)</vt:lpstr>
      <vt:lpstr>Prioritize Physical Barriers (2)</vt:lpstr>
      <vt:lpstr>Existing Conditions for Programs, Services and Activities</vt:lpstr>
      <vt:lpstr>Identify Programmatic Barriers</vt:lpstr>
      <vt:lpstr>Prioritize Programmatic Barriers (1)</vt:lpstr>
      <vt:lpstr>Prioritize Programmatic Barriers (2)</vt:lpstr>
      <vt:lpstr>If you think of any more barriers,  please fill out our survey by November 8! </vt:lpstr>
      <vt:lpstr>Links for both surveys are available on the  City’s ADA Transition Plan project webpage:</vt:lpstr>
      <vt:lpstr>How will the City implement the barrier findings into the ADA Transition Plan?</vt:lpstr>
      <vt:lpstr>How will the City prioritize curb ramp barriers?</vt:lpstr>
      <vt:lpstr>How will the City prioritize other physical barriers?</vt:lpstr>
      <vt:lpstr>How will the City prioritize programmatic barriers?</vt:lpstr>
      <vt:lpstr> Q &amp; A  The Draft ADA Transition Plan will be open for public comment in early 2021   The City of Sedro-Woolley  thanks you for participating!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ADA Barrier  Public Outreach Workshop</dc:title>
  <dc:creator>Jennifer Salemann</dc:creator>
  <cp:lastModifiedBy>Jennifer Salemann</cp:lastModifiedBy>
  <cp:revision>229</cp:revision>
  <cp:lastPrinted>2020-03-03T22:42:15Z</cp:lastPrinted>
  <dcterms:created xsi:type="dcterms:W3CDTF">2020-02-03T23:29:22Z</dcterms:created>
  <dcterms:modified xsi:type="dcterms:W3CDTF">2020-11-04T19:25:43Z</dcterms:modified>
</cp:coreProperties>
</file>